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787" r:id="rId3"/>
    <p:sldMasterId id="2147483800" r:id="rId4"/>
  </p:sldMasterIdLst>
  <p:notesMasterIdLst>
    <p:notesMasterId r:id="rId33"/>
  </p:notesMasterIdLst>
  <p:sldIdLst>
    <p:sldId id="345" r:id="rId5"/>
    <p:sldId id="322" r:id="rId6"/>
    <p:sldId id="355" r:id="rId7"/>
    <p:sldId id="356" r:id="rId8"/>
    <p:sldId id="359" r:id="rId9"/>
    <p:sldId id="354" r:id="rId10"/>
    <p:sldId id="35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9" r:id="rId21"/>
    <p:sldId id="377" r:id="rId22"/>
    <p:sldId id="372" r:id="rId23"/>
    <p:sldId id="373" r:id="rId24"/>
    <p:sldId id="374" r:id="rId25"/>
    <p:sldId id="376" r:id="rId26"/>
    <p:sldId id="375" r:id="rId27"/>
    <p:sldId id="364" r:id="rId28"/>
    <p:sldId id="365" r:id="rId29"/>
    <p:sldId id="366" r:id="rId30"/>
    <p:sldId id="367" r:id="rId31"/>
    <p:sldId id="368" r:id="rId3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99"/>
    <a:srgbClr val="DBA5F9"/>
    <a:srgbClr val="0033CC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9" autoAdjust="0"/>
    <p:restoredTop sz="94660"/>
  </p:normalViewPr>
  <p:slideViewPr>
    <p:cSldViewPr>
      <p:cViewPr varScale="1">
        <p:scale>
          <a:sx n="71" d="100"/>
          <a:sy n="71" d="100"/>
        </p:scale>
        <p:origin x="-144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F8268E40-215A-4B6E-9113-D266ED393E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60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8C5EE-C9E7-405E-9CF3-BD937CCC6A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8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58378-444C-43A6-9DDE-20AFD8D0D3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5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972D3-7F08-4CD0-A137-CC31DCFEDF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759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51746-C593-4D6E-8D52-6282F71C05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75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C5F6BA4-4AFF-4B29-B74D-F04ED1487F19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06D596-EA8E-4991-805E-1A817AA951E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6685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901E87F-C7EB-4863-917A-B4EA2CB0578C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32B7AF8-4CE5-4EA1-841D-8CD3239B5C3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864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B5031D9-E34C-403A-81BB-0DCDBA49A5BA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3F0FDE2-C4B8-452F-B56C-BA320C5F55B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60973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E334B80-7462-490A-9747-34A25967FC92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422E0E7-38AF-4624-B9E2-3FC0211AA28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487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35A9C8D-BB31-4027-B97A-7FEF91B1BEA2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0D11003-6A10-4B31-9086-7D1B2E28D5E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28049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A31B026-A28C-4917-A3CD-1A392DC1611A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A30E4A1-DA0F-4793-82F2-7E7CF31CBD9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580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68AFA07-F07F-4845-8E01-5A0D57DC6BE8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4BDE0BEA-01F1-47E4-9373-D3FACA22316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282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C804A-9038-4FBB-B9FA-8DC1A0B8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03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A985256-3A5F-4D91-8474-56DBB9A545E0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C25A34A-D631-4C91-B24A-99A2B2FBB8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9312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73103F9-7DF4-4099-9DF8-77A6B90BC3F0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33842631-E6B4-4ABF-8567-474A61D88C3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0228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EA324FD9-65FD-4FC7-AC7F-B8CC01DB495F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7F0BC08-356E-4450-9D80-89B6C9D4CD0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3288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1965CC0-EEEF-4890-A87B-CC3AD25392C6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b="1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71799252-3FE9-4D28-B99C-BE195FA1A6D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4751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8C5EE-C9E7-405E-9CF3-BD937CCC6AA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1150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8C804A-9038-4FBB-B9FA-8DC1A0B8F42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320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E6A21-8D39-4465-9D70-EF14FE2AD23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08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49416-D6CE-4C4A-BC96-60501EC0724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059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A387E-4559-4B40-A2C5-5C2D5ADEE77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1657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B50B5-5C5B-49DD-9D1A-F2482D6FF6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97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E6A21-8D39-4465-9D70-EF14FE2AD2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01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38CDD-47B8-42F1-85CF-C659D809AA9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066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CACAF-198A-4D59-836A-4DB3EA54CF8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1192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627E5-8049-4489-8918-587077BD826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40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58378-444C-43A6-9DDE-20AFD8D0D37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530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3972D3-7F08-4CD0-A137-CC31DCFEDF3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1968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51746-C593-4D6E-8D52-6282F71C05E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5531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A9CBE9-1845-4CB4-80EA-78B8A7DE3E1F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054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620A37-A60C-4BF0-81D4-719CC3DD30EA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2471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B858D-5ACB-4193-BE8F-F7980E15621E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459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989138"/>
            <a:ext cx="3810000" cy="4868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9138"/>
            <a:ext cx="3810000" cy="48688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C73B83-2D36-44BB-843E-A2B3314A0D62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578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49416-D6CE-4C4A-BC96-60501EC07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376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D87437-509E-49EB-947B-EB16BDB56813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500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56DD88-D9EB-4F93-8B43-03FACB8B0D52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6466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CEF01A-4341-4FE2-807C-48FD71FBA33F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568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1E772E6-E83C-4F01-9AFA-14761E30F6FC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FFF5BA-39BE-4421-9779-48B6A10BE81B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7097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BAF2CEB-0A36-4943-BFA4-21253500ACFD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2177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73063"/>
            <a:ext cx="1943100" cy="64849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373063"/>
            <a:ext cx="5678487" cy="64849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B8BE26-EE70-4858-BD43-2F6CB3EF02A3}" type="slidenum">
              <a:rPr lang="en-US"/>
              <a:pPr/>
              <a:t>‹#›</a:t>
            </a:fld>
            <a:endParaRPr lang="en-US" sz="1400"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293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A387E-4559-4B40-A2C5-5C2D5ADEE7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5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8B50B5-5C5B-49DD-9D1A-F2482D6FF6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2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338CDD-47B8-42F1-85CF-C659D809AA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19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2CACAF-198A-4D59-836A-4DB3EA54CF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77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627E5-8049-4489-8918-587077BD82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291F9EE-17B5-44FE-95B4-3534A4E191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B1639377-A98C-430B-97B8-9C13E6AAC54E}" type="datetimeFigureOut">
              <a:rPr lang="en-GB"/>
              <a:pPr>
                <a:defRPr/>
              </a:pPr>
              <a:t>10/11/2014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>
                <a:solidFill>
                  <a:prstClr val="black">
                    <a:tint val="75000"/>
                  </a:prstClr>
                </a:solidFill>
                <a:latin typeface="Calibri"/>
                <a:cs typeface="+mn-cs"/>
              </a:defRPr>
            </a:lvl1pPr>
          </a:lstStyle>
          <a:p>
            <a:pPr>
              <a:defRPr/>
            </a:pPr>
            <a:fld id="{BB8FE28B-F474-4C19-A20F-017DA6E5780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pPr>
              <a:defRPr/>
            </a:pPr>
            <a:fld id="{5291F9EE-17B5-44FE-95B4-3534A4E1911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144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107950" y="107950"/>
            <a:ext cx="8924925" cy="6657975"/>
            <a:chOff x="0" y="0"/>
            <a:chExt cx="8924925" cy="6657975"/>
          </a:xfrm>
        </p:grpSpPr>
        <p:sp>
          <p:nvSpPr>
            <p:cNvPr id="2050" name="AutoShape 2"/>
            <p:cNvSpPr>
              <a:spLocks/>
            </p:cNvSpPr>
            <p:nvPr/>
          </p:nvSpPr>
          <p:spPr bwMode="auto">
            <a:xfrm>
              <a:off x="0" y="0"/>
              <a:ext cx="8924925" cy="6657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marL="39688" hangingPunct="0"/>
              <a:endParaRPr lang="en-US" sz="2400" b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Times" charset="0"/>
              </a:endParaRPr>
            </a:p>
          </p:txBody>
        </p:sp>
        <p:sp>
          <p:nvSpPr>
            <p:cNvPr id="2051" name="AutoShape 3"/>
            <p:cNvSpPr>
              <a:spLocks/>
            </p:cNvSpPr>
            <p:nvPr/>
          </p:nvSpPr>
          <p:spPr bwMode="auto">
            <a:xfrm>
              <a:off x="0" y="0"/>
              <a:ext cx="8924925" cy="66579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pPr marL="39688" algn="ctr" hangingPunct="0">
                <a:buClr>
                  <a:srgbClr val="7A4779"/>
                </a:buClr>
                <a:buFont typeface="Times" charset="0"/>
                <a:buNone/>
              </a:pPr>
              <a:endParaRPr lang="en-US" sz="2400" b="0" smtClean="0">
                <a:solidFill>
                  <a:srgbClr val="7A4779"/>
                </a:solidFill>
                <a:latin typeface="Times" charset="0"/>
                <a:ea typeface="Times" charset="0"/>
                <a:cs typeface="Times" charset="0"/>
                <a:sym typeface="Times" charset="0"/>
              </a:endParaRPr>
            </a:p>
          </p:txBody>
        </p:sp>
      </p:grpSp>
      <p:sp>
        <p:nvSpPr>
          <p:cNvPr id="2052" name="Rectangle 4"/>
          <p:cNvSpPr>
            <a:spLocks noGrp="1"/>
          </p:cNvSpPr>
          <p:nvPr>
            <p:ph type="title"/>
          </p:nvPr>
        </p:nvSpPr>
        <p:spPr bwMode="auto">
          <a:xfrm>
            <a:off x="685800" y="373063"/>
            <a:ext cx="77724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Times" charset="0"/>
              </a:rPr>
              <a:t>Click to edit Master title style</a:t>
            </a:r>
          </a:p>
        </p:txBody>
      </p:sp>
      <p:sp>
        <p:nvSpPr>
          <p:cNvPr id="2053" name="Rectangle 5"/>
          <p:cNvSpPr>
            <a:spLocks noGrp="1"/>
          </p:cNvSpPr>
          <p:nvPr>
            <p:ph type="body" idx="1"/>
          </p:nvPr>
        </p:nvSpPr>
        <p:spPr bwMode="auto">
          <a:xfrm>
            <a:off x="684213" y="1989138"/>
            <a:ext cx="7772400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Helvetica" charset="0"/>
              </a:rPr>
              <a:t>Click to edit Master text styles</a:t>
            </a:r>
          </a:p>
          <a:p>
            <a:pPr lvl="1"/>
            <a:r>
              <a:rPr lang="en-US" smtClean="0">
                <a:sym typeface="Helvetica" charset="0"/>
              </a:rPr>
              <a:t>Second level</a:t>
            </a:r>
          </a:p>
          <a:p>
            <a:pPr lvl="2"/>
            <a:r>
              <a:rPr lang="en-US" smtClean="0">
                <a:sym typeface="Helvetica" charset="0"/>
              </a:rPr>
              <a:t>Third level</a:t>
            </a:r>
          </a:p>
          <a:p>
            <a:pPr lvl="3"/>
            <a:r>
              <a:rPr lang="en-US" smtClean="0">
                <a:sym typeface="Helvetica" charset="0"/>
              </a:rPr>
              <a:t>Fourth level</a:t>
            </a:r>
          </a:p>
          <a:p>
            <a:pPr lvl="4"/>
            <a:r>
              <a:rPr lang="en-US" smtClean="0">
                <a:sym typeface="Helvetica" charset="0"/>
              </a:rPr>
              <a:t>Fifth level</a:t>
            </a:r>
          </a:p>
        </p:txBody>
      </p:sp>
      <p:sp>
        <p:nvSpPr>
          <p:cNvPr id="2054" name="Rectangle 6"/>
          <p:cNvSpPr>
            <a:spLocks noGrp="1"/>
          </p:cNvSpPr>
          <p:nvPr>
            <p:ph type="sldNum" sz="quarter" idx="2"/>
          </p:nvPr>
        </p:nvSpPr>
        <p:spPr bwMode="auto">
          <a:xfrm>
            <a:off x="7359650" y="6248400"/>
            <a:ext cx="292100" cy="33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457200">
              <a:defRPr/>
            </a:lvl1pPr>
          </a:lstStyle>
          <a:p>
            <a:pPr algn="ctr" hangingPunct="0"/>
            <a:fld id="{EE9BCE8C-3891-49C0-9DB1-89609A2E5DA9}" type="slidenum">
              <a:rPr lang="en-US" sz="2800" b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pPr algn="ctr" hangingPunct="0"/>
              <a:t>‹#›</a:t>
            </a:fld>
            <a:endParaRPr lang="en-US" sz="1400" b="0" smtClean="0">
              <a:solidFill>
                <a:srgbClr val="000000"/>
              </a:solidFill>
              <a:latin typeface="Times"/>
              <a:ea typeface="+mj-ea"/>
              <a:cs typeface="Times"/>
              <a:sym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721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marL="396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+mj-lt"/>
          <a:ea typeface="+mj-ea"/>
          <a:cs typeface="+mj-cs"/>
          <a:sym typeface="Times" charset="0"/>
        </a:defRPr>
      </a:lvl1pPr>
      <a:lvl2pPr marL="396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2pPr>
      <a:lvl3pPr marL="396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3pPr>
      <a:lvl4pPr marL="396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4pPr>
      <a:lvl5pPr marL="396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5pPr>
      <a:lvl6pPr marL="4968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6pPr>
      <a:lvl7pPr marL="9540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7pPr>
      <a:lvl8pPr marL="14112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8pPr>
      <a:lvl9pPr marL="1868488" algn="l" rtl="0" fontAlgn="base" hangingPunct="0">
        <a:spcBef>
          <a:spcPct val="0"/>
        </a:spcBef>
        <a:spcAft>
          <a:spcPct val="0"/>
        </a:spcAft>
        <a:defRPr sz="4400">
          <a:solidFill>
            <a:srgbClr val="7A4779"/>
          </a:solidFill>
          <a:latin typeface="Times" charset="0"/>
          <a:ea typeface="Times" charset="0"/>
          <a:cs typeface="Times" charset="0"/>
          <a:sym typeface="Times" charset="0"/>
        </a:defRPr>
      </a:lvl9pPr>
    </p:titleStyle>
    <p:bodyStyle>
      <a:lvl1pPr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1pPr>
      <a:lvl2pPr marL="228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2pPr>
      <a:lvl3pPr marL="457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3pPr>
      <a:lvl4pPr marL="685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4pPr>
      <a:lvl5pPr marL="9144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5pPr>
      <a:lvl6pPr marL="13716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6pPr>
      <a:lvl7pPr marL="18288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7pPr>
      <a:lvl8pPr marL="22860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8pPr>
      <a:lvl9pPr marL="2743200" algn="l" defTabSz="457200" rtl="0" fontAlgn="base" hangingPunct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n-lt"/>
          <a:ea typeface="+mn-ea"/>
          <a:cs typeface="+mn-cs"/>
          <a:sym typeface="Helvetica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wjobs.co.uk/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wjobs.co.uk/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wjobs.co.uk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jpe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48.png"/><Relationship Id="rId12" Type="http://schemas.openxmlformats.org/officeDocument/2006/relationships/image" Target="../media/image89.png"/><Relationship Id="rId2" Type="http://schemas.openxmlformats.org/officeDocument/2006/relationships/image" Target="../media/image80.png"/><Relationship Id="rId16" Type="http://schemas.openxmlformats.org/officeDocument/2006/relationships/image" Target="../media/image93.jpe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4.png"/><Relationship Id="rId11" Type="http://schemas.openxmlformats.org/officeDocument/2006/relationships/image" Target="../media/image88.png"/><Relationship Id="rId5" Type="http://schemas.openxmlformats.org/officeDocument/2006/relationships/image" Target="../media/image83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ur.ac.uk/tour/colleges/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independent.co.uk/news/uk/this-britain/students-city-guide-to-cheapest-housing--and-beer--lists-durham-as-top-destination-8641495.html" TargetMode="Externa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611188" y="1458913"/>
            <a:ext cx="77406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0" kern="0" dirty="0">
                <a:solidFill>
                  <a:sysClr val="windowText" lastClr="000000"/>
                </a:solidFill>
                <a:latin typeface="Arial" pitchFamily="34" charset="0"/>
                <a:cs typeface="+mn-cs"/>
              </a:rPr>
              <a:t>Studies in Computer Science?</a:t>
            </a:r>
            <a:endParaRPr lang="en-US" sz="3600" b="0" kern="0" dirty="0">
              <a:solidFill>
                <a:sysClr val="windowText" lastClr="000000"/>
              </a:solidFill>
              <a:latin typeface="Arial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kern="0" dirty="0">
              <a:solidFill>
                <a:sysClr val="windowText" lastClr="000000"/>
              </a:solidFill>
              <a:latin typeface="Arial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kern="0" dirty="0">
              <a:solidFill>
                <a:sysClr val="windowText" lastClr="000000"/>
              </a:solidFill>
              <a:latin typeface="Arial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Arial" pitchFamily="34" charset="0"/>
                <a:cs typeface="+mn-cs"/>
              </a:rPr>
              <a:t>Dr. George </a:t>
            </a:r>
            <a:r>
              <a:rPr lang="en-US" sz="2000" b="0" kern="0" dirty="0" err="1">
                <a:solidFill>
                  <a:sysClr val="windowText" lastClr="000000"/>
                </a:solidFill>
                <a:latin typeface="Arial" pitchFamily="34" charset="0"/>
                <a:cs typeface="+mn-cs"/>
              </a:rPr>
              <a:t>Mertzios</a:t>
            </a:r>
            <a:endParaRPr lang="en-US" sz="2000" b="0" kern="0" dirty="0">
              <a:solidFill>
                <a:sysClr val="windowText" lastClr="000000"/>
              </a:solidFill>
              <a:latin typeface="Arial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0" kern="0" dirty="0">
              <a:solidFill>
                <a:sysClr val="windowText" lastClr="000000"/>
              </a:solidFill>
              <a:latin typeface="Arial" pitchFamily="34" charset="0"/>
              <a:cs typeface="+mn-cs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Arial" pitchFamily="34" charset="0"/>
                <a:cs typeface="+mn-cs"/>
              </a:rPr>
              <a:t>School of Engineering and Computing Sciences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0" kern="0" dirty="0">
                <a:solidFill>
                  <a:sysClr val="windowText" lastClr="000000"/>
                </a:solidFill>
                <a:latin typeface="Arial" pitchFamily="34" charset="0"/>
                <a:cs typeface="+mn-cs"/>
              </a:rPr>
              <a:t>Durham University, UK</a:t>
            </a:r>
          </a:p>
        </p:txBody>
      </p:sp>
      <p:sp>
        <p:nvSpPr>
          <p:cNvPr id="14339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4340" name="Picture 2" descr="C:\Users\George\Desktop\Sotia - Recruitment\Poster\5 pictures poster 2013\ECS 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425" y="0"/>
            <a:ext cx="307657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2385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From very </a:t>
            </a:r>
            <a:r>
              <a:rPr lang="en-US" sz="3200" b="0" dirty="0" smtClean="0">
                <a:solidFill>
                  <a:srgbClr val="C00000"/>
                </a:solidFill>
              </a:rPr>
              <a:t>practical applications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programming (writing code in Java, C++, …)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software engineering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Ø"/>
            </a:pPr>
            <a:endParaRPr lang="en-US" sz="2400" b="0" dirty="0" smtClean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To </a:t>
            </a:r>
            <a:r>
              <a:rPr lang="en-US" sz="3200" b="0" dirty="0" smtClean="0">
                <a:solidFill>
                  <a:srgbClr val="C00000"/>
                </a:solidFill>
              </a:rPr>
              <a:t>highly theoretical </a:t>
            </a:r>
            <a:r>
              <a:rPr lang="en-US" sz="3200" b="0" dirty="0" smtClean="0"/>
              <a:t>(but applicable!) tasks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how to </a:t>
            </a:r>
            <a:r>
              <a:rPr lang="en-US" sz="2800" b="0" dirty="0" smtClean="0">
                <a:solidFill>
                  <a:srgbClr val="000099"/>
                </a:solidFill>
              </a:rPr>
              <a:t>schedule</a:t>
            </a:r>
            <a:r>
              <a:rPr lang="en-US" sz="2800" b="0" dirty="0" smtClean="0"/>
              <a:t> cargo ships</a:t>
            </a:r>
            <a:br>
              <a:rPr lang="en-US" sz="2800" b="0" dirty="0" smtClean="0"/>
            </a:br>
            <a:r>
              <a:rPr lang="en-US" sz="2800" b="0" dirty="0" smtClean="0"/>
              <a:t>to minimize costs?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endParaRPr lang="en-US" sz="2800" b="0" dirty="0" smtClean="0"/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how to find quickly the </a:t>
            </a:r>
            <a:r>
              <a:rPr lang="en-US" sz="2800" b="0" dirty="0" smtClean="0">
                <a:solidFill>
                  <a:srgbClr val="000099"/>
                </a:solidFill>
              </a:rPr>
              <a:t>best route </a:t>
            </a:r>
            <a:br>
              <a:rPr lang="en-US" sz="2800" b="0" dirty="0" smtClean="0">
                <a:solidFill>
                  <a:srgbClr val="000099"/>
                </a:solidFill>
              </a:rPr>
            </a:br>
            <a:r>
              <a:rPr lang="en-US" sz="2800" b="0" dirty="0" smtClean="0"/>
              <a:t>from street A to street B 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005064"/>
            <a:ext cx="2790974" cy="1288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40" y="5445224"/>
            <a:ext cx="1511424" cy="1241146"/>
          </a:xfrm>
          <a:prstGeom prst="rect">
            <a:avLst/>
          </a:prstGeom>
        </p:spPr>
      </p:pic>
      <p:sp>
        <p:nvSpPr>
          <p:cNvPr id="7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10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180528" y="19776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Challenges in algorithm design</a:t>
            </a:r>
          </a:p>
        </p:txBody>
      </p:sp>
    </p:spTree>
    <p:extLst>
      <p:ext uri="{BB962C8B-B14F-4D97-AF65-F5344CB8AC3E}">
        <p14:creationId xmlns:p14="http://schemas.microsoft.com/office/powerpoint/2010/main" val="27894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335" y="1988840"/>
            <a:ext cx="2038722" cy="2038722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1993: Intel introduced processor Pentium P5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endParaRPr lang="en-US" sz="1000" b="0" dirty="0" smtClean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1994: A mathematics professor </a:t>
            </a:r>
            <a:br>
              <a:rPr lang="en-US" sz="3200" b="0" dirty="0" smtClean="0"/>
            </a:br>
            <a:r>
              <a:rPr lang="en-US" sz="3200" b="0" dirty="0" smtClean="0"/>
              <a:t>(Thomas Nicely) detects some</a:t>
            </a:r>
            <a:br>
              <a:rPr lang="en-US" sz="3200" b="0" dirty="0" smtClean="0"/>
            </a:br>
            <a:r>
              <a:rPr lang="en-US" sz="3200" b="0" dirty="0" smtClean="0"/>
              <a:t>incorrect computations of P5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the design was </a:t>
            </a:r>
            <a:r>
              <a:rPr lang="en-US" sz="2800" b="0" dirty="0" smtClean="0">
                <a:solidFill>
                  <a:srgbClr val="C00000"/>
                </a:solidFill>
              </a:rPr>
              <a:t>not properly tested !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endParaRPr lang="en-US" sz="1000" b="0" dirty="0" smtClean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Customers stopped trusting Intel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endParaRPr lang="en-US" sz="1000" b="0" dirty="0" smtClean="0"/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/>
              <a:t>1995: Intel announced </a:t>
            </a:r>
            <a:r>
              <a:rPr lang="en-US" sz="3200" b="0" dirty="0">
                <a:solidFill>
                  <a:srgbClr val="C00000"/>
                </a:solidFill>
              </a:rPr>
              <a:t>$475 </a:t>
            </a:r>
            <a:r>
              <a:rPr lang="en-US" sz="3200" b="0" dirty="0" smtClean="0">
                <a:solidFill>
                  <a:srgbClr val="C00000"/>
                </a:solidFill>
              </a:rPr>
              <a:t>million </a:t>
            </a:r>
            <a:r>
              <a:rPr lang="en-US" sz="3200" b="0" dirty="0" smtClean="0"/>
              <a:t>loss</a:t>
            </a:r>
            <a:endParaRPr lang="en-US" sz="3200" b="0" dirty="0">
              <a:solidFill>
                <a:srgbClr val="000000"/>
              </a:solidFill>
            </a:endParaRP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</a:rPr>
              <a:t>defective processors became </a:t>
            </a:r>
            <a:r>
              <a:rPr lang="en-US" sz="2800" b="0" dirty="0" smtClean="0">
                <a:solidFill>
                  <a:srgbClr val="000099"/>
                </a:solidFill>
              </a:rPr>
              <a:t>key rings</a:t>
            </a:r>
            <a:endParaRPr lang="en-US" sz="3200" b="0" dirty="0" smtClean="0">
              <a:solidFill>
                <a:srgbClr val="000099"/>
              </a:solidFill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endParaRPr lang="en-US" sz="3200" b="0" dirty="0" smtClean="0"/>
          </a:p>
        </p:txBody>
      </p:sp>
      <p:sp>
        <p:nvSpPr>
          <p:cNvPr id="6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11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-180528" y="19776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Challenges in algorithm </a:t>
            </a:r>
            <a:r>
              <a:rPr lang="en-US" dirty="0" smtClean="0"/>
              <a:t>testing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5354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5544616" cy="5364930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12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80528" y="19776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Challenges in algorithm </a:t>
            </a:r>
            <a:r>
              <a:rPr lang="en-US" dirty="0" smtClean="0"/>
              <a:t>testing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020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Online Algorithms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4517"/>
            <a:ext cx="9144000" cy="586685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7504" y="1340768"/>
            <a:ext cx="8784084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7584" y="1432062"/>
            <a:ext cx="2664296" cy="772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0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2100" b="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nput</a:t>
            </a:r>
          </a:p>
          <a:p>
            <a:pPr algn="ctr"/>
            <a:r>
              <a:rPr lang="en-US" sz="21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(problem instance)</a:t>
            </a:r>
            <a:endParaRPr lang="en-US" sz="2100" b="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660232" y="1432062"/>
            <a:ext cx="1512168" cy="772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output</a:t>
            </a:r>
          </a:p>
          <a:p>
            <a:pPr algn="ctr"/>
            <a:r>
              <a:rPr lang="en-US" sz="2100" b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(solution)</a:t>
            </a:r>
          </a:p>
        </p:txBody>
      </p:sp>
      <p:cxnSp>
        <p:nvCxnSpPr>
          <p:cNvPr id="20" name="Straight Arrow Connector 19"/>
          <p:cNvCxnSpPr>
            <a:stCxn id="12" idx="3"/>
          </p:cNvCxnSpPr>
          <p:nvPr/>
        </p:nvCxnSpPr>
        <p:spPr>
          <a:xfrm>
            <a:off x="3491880" y="1818463"/>
            <a:ext cx="1728192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91880" y="1818463"/>
            <a:ext cx="3168352" cy="0"/>
          </a:xfrm>
          <a:prstGeom prst="straightConnector1">
            <a:avLst/>
          </a:prstGeom>
          <a:ln w="25400" cmpd="sng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7504" y="2348880"/>
            <a:ext cx="89289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7504" y="3187824"/>
            <a:ext cx="8928992" cy="1681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79512" y="5085184"/>
            <a:ext cx="8928992" cy="1681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13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38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Online Algorithms</a:t>
            </a:r>
          </a:p>
        </p:txBody>
      </p:sp>
      <p:sp>
        <p:nvSpPr>
          <p:cNvPr id="24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14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8720"/>
            <a:ext cx="9144000" cy="53669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7504" y="2060848"/>
            <a:ext cx="89289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7504" y="2996952"/>
            <a:ext cx="89289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504" y="3933055"/>
            <a:ext cx="9036496" cy="2312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90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Online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8" cy="21402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8" cy="2140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21" y="1648822"/>
            <a:ext cx="1154791" cy="867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585000"/>
            <a:ext cx="344955" cy="9313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1933333" cy="695238"/>
          </a:xfrm>
          <a:prstGeom prst="rect">
            <a:avLst/>
          </a:prstGeom>
        </p:spPr>
      </p:pic>
      <p:sp>
        <p:nvSpPr>
          <p:cNvPr id="14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15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4" y="3501008"/>
            <a:ext cx="9144000" cy="321439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7504" y="4005064"/>
            <a:ext cx="8928992" cy="5040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7504" y="4725144"/>
            <a:ext cx="89289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7504" y="5733256"/>
            <a:ext cx="8928992" cy="792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Online Algorithms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8" cy="21402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4" cy="21402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1" cy="21402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4" cy="21402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216774"/>
            <a:ext cx="8712960" cy="2140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1216774"/>
            <a:ext cx="8712968" cy="2140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21" y="1648822"/>
            <a:ext cx="1154791" cy="8673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585000"/>
            <a:ext cx="344955" cy="931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01008"/>
            <a:ext cx="8600457" cy="325934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08720"/>
            <a:ext cx="1933333" cy="69523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7504" y="4653136"/>
            <a:ext cx="892899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4971" y="5463699"/>
            <a:ext cx="881152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79512" y="5877272"/>
            <a:ext cx="881152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7504" y="6309320"/>
            <a:ext cx="881152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16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Why 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CS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at Durham ?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1"/>
            <a:endParaRPr lang="en-US" sz="2800" b="0" dirty="0" smtClean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>
                <a:solidFill>
                  <a:srgbClr val="C00000"/>
                </a:solidFill>
              </a:rPr>
              <a:t>Computer Science </a:t>
            </a:r>
            <a:r>
              <a:rPr lang="en-US" sz="3200" b="0" dirty="0" smtClean="0"/>
              <a:t>at</a:t>
            </a:r>
            <a:r>
              <a:rPr lang="en-US" sz="3200" b="0" dirty="0" smtClean="0">
                <a:solidFill>
                  <a:srgbClr val="C00000"/>
                </a:solidFill>
              </a:rPr>
              <a:t> Durham </a:t>
            </a:r>
            <a:r>
              <a:rPr lang="en-US" sz="3200" b="0" dirty="0" smtClean="0"/>
              <a:t>is</a:t>
            </a:r>
            <a:r>
              <a:rPr lang="en-US" sz="3200" b="0" dirty="0" smtClean="0">
                <a:solidFill>
                  <a:srgbClr val="C00000"/>
                </a:solidFill>
              </a:rPr>
              <a:t> top ranked:</a:t>
            </a:r>
            <a:endParaRPr lang="en-US" sz="3200" b="0" dirty="0">
              <a:solidFill>
                <a:srgbClr val="00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>
                <a:solidFill>
                  <a:srgbClr val="000099"/>
                </a:solidFill>
              </a:rPr>
              <a:t>5</a:t>
            </a:r>
            <a:r>
              <a:rPr lang="en-US" sz="2800" b="0" baseline="30000" dirty="0">
                <a:solidFill>
                  <a:srgbClr val="000099"/>
                </a:solidFill>
              </a:rPr>
              <a:t>th</a:t>
            </a:r>
            <a:r>
              <a:rPr lang="en-US" sz="2800" b="0" dirty="0">
                <a:solidFill>
                  <a:srgbClr val="000000"/>
                </a:solidFill>
              </a:rPr>
              <a:t> in </a:t>
            </a:r>
            <a:r>
              <a:rPr lang="en-US" sz="2800" b="0" i="1" dirty="0">
                <a:solidFill>
                  <a:srgbClr val="000000"/>
                </a:solidFill>
              </a:rPr>
              <a:t>The Complete University Guide 2015</a:t>
            </a:r>
            <a:endParaRPr lang="en-US" sz="2800" b="0" dirty="0">
              <a:solidFill>
                <a:srgbClr val="000000"/>
              </a:solidFill>
            </a:endParaRPr>
          </a:p>
          <a:p>
            <a:pPr marL="457200" indent="-457200" defTabSz="406400" hangingPunct="0">
              <a:buFont typeface="Wingdings" pitchFamily="2" charset="2"/>
              <a:buChar char="Ø"/>
            </a:pPr>
            <a:endParaRPr lang="en-US" b="0" dirty="0" smtClean="0"/>
          </a:p>
          <a:p>
            <a:pPr marL="457200" indent="-457200" defTabSz="406400" hangingPunct="0">
              <a:buFont typeface="Wingdings" pitchFamily="2" charset="2"/>
              <a:buChar char="Ø"/>
            </a:pPr>
            <a:r>
              <a:rPr lang="en-US" sz="3200" b="0" dirty="0" smtClean="0"/>
              <a:t>One of the </a:t>
            </a:r>
            <a:r>
              <a:rPr lang="en-US" sz="3200" b="0" dirty="0" smtClean="0">
                <a:solidFill>
                  <a:srgbClr val="C00000"/>
                </a:solidFill>
              </a:rPr>
              <a:t>world leading research centers:</a:t>
            </a:r>
          </a:p>
          <a:p>
            <a:pPr marL="457200" indent="-457200" defTabSz="406400" hangingPunct="0">
              <a:buFont typeface="Wingdings" pitchFamily="2" charset="2"/>
              <a:buChar char="Ø"/>
            </a:pPr>
            <a:endParaRPr lang="en-US" sz="800" b="0" dirty="0" smtClean="0">
              <a:solidFill>
                <a:srgbClr val="C00000"/>
              </a:solidFill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17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47" y="5520682"/>
            <a:ext cx="1850975" cy="1307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793" y="5555484"/>
            <a:ext cx="1604454" cy="12087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9" y="4190626"/>
            <a:ext cx="1661258" cy="11825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2057" y="3235816"/>
            <a:ext cx="24977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b="0" dirty="0"/>
              <a:t>Graph Theory </a:t>
            </a:r>
            <a:br>
              <a:rPr lang="en-US" sz="2800" b="0" dirty="0"/>
            </a:br>
            <a:r>
              <a:rPr lang="en-US" sz="2800" b="0" dirty="0"/>
              <a:t>&amp; </a:t>
            </a:r>
            <a:r>
              <a:rPr lang="en-US" sz="2800" b="0" dirty="0" smtClean="0"/>
              <a:t>Applications</a:t>
            </a:r>
            <a:endParaRPr lang="en-US" sz="2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5789718" y="4626946"/>
            <a:ext cx="31614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b="0" dirty="0"/>
              <a:t>Graphics </a:t>
            </a:r>
            <a:r>
              <a:rPr lang="en-US" sz="2800" b="0" dirty="0" smtClean="0"/>
              <a:t>&amp; </a:t>
            </a:r>
            <a:r>
              <a:rPr lang="en-US" sz="2800" b="0" dirty="0"/>
              <a:t>Image </a:t>
            </a:r>
            <a:endParaRPr lang="en-US" sz="2800" b="0" dirty="0" smtClean="0"/>
          </a:p>
          <a:p>
            <a:pPr marL="0" lvl="1"/>
            <a:r>
              <a:rPr lang="en-US" sz="2800" b="0" dirty="0" smtClean="0"/>
              <a:t>Processing</a:t>
            </a:r>
            <a:endParaRPr lang="en-US" sz="28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91971" y="5682798"/>
            <a:ext cx="3183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/>
              <a:t>High Performance </a:t>
            </a:r>
            <a:br>
              <a:rPr lang="en-US" sz="2800" b="0" dirty="0"/>
            </a:br>
            <a:r>
              <a:rPr lang="en-US" sz="2800" b="0" dirty="0"/>
              <a:t>Computing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275856" y="3342382"/>
            <a:ext cx="31438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Theoretical </a:t>
            </a:r>
          </a:p>
          <a:p>
            <a:r>
              <a:rPr lang="en-US" sz="2800" b="0" dirty="0" smtClean="0"/>
              <a:t>Computer Science</a:t>
            </a:r>
            <a:endParaRPr lang="en-US" sz="2800" b="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665" y="3140968"/>
            <a:ext cx="1719907" cy="1278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Why 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CS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at Durham ?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r>
              <a:rPr lang="en-US" sz="3200" dirty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Durham CS graduates get great </a:t>
            </a:r>
            <a:r>
              <a:rPr lang="en-US" sz="32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jobs:</a:t>
            </a:r>
          </a:p>
          <a:p>
            <a:endParaRPr lang="en-US" sz="1000" dirty="0" smtClean="0"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marL="457200" indent="-457200" defTabSz="406400" hangingPunct="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Average </a:t>
            </a:r>
            <a:r>
              <a:rPr lang="en-US" sz="3200" b="0" dirty="0">
                <a:solidFill>
                  <a:srgbClr val="000000"/>
                </a:solidFill>
                <a:latin typeface="Gill Sans" charset="0"/>
                <a:sym typeface="Gill Sans" charset="0"/>
              </a:rPr>
              <a:t>salary for Durham CS graduates </a:t>
            </a:r>
            <a:r>
              <a:rPr lang="en-US" sz="32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/>
            </a:r>
            <a:br>
              <a:rPr lang="en-US" sz="32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</a:br>
            <a:r>
              <a:rPr lang="en-US" sz="32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is </a:t>
            </a:r>
            <a:r>
              <a:rPr lang="en-US" sz="3200" b="0" dirty="0">
                <a:solidFill>
                  <a:srgbClr val="000000"/>
                </a:solidFill>
                <a:latin typeface="Gill Sans" charset="0"/>
                <a:sym typeface="Gill Sans" charset="0"/>
              </a:rPr>
              <a:t>higher than </a:t>
            </a:r>
            <a:r>
              <a:rPr lang="en-US" sz="32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(almost) </a:t>
            </a:r>
            <a:r>
              <a:rPr lang="en-US" sz="3200" b="0" dirty="0">
                <a:solidFill>
                  <a:srgbClr val="000000"/>
                </a:solidFill>
                <a:latin typeface="Gill Sans" charset="0"/>
                <a:sym typeface="Gill Sans" charset="0"/>
              </a:rPr>
              <a:t>all other subjects</a:t>
            </a:r>
            <a:endParaRPr lang="en-US" sz="3200" b="0" dirty="0"/>
          </a:p>
        </p:txBody>
      </p:sp>
      <p:pic>
        <p:nvPicPr>
          <p:cNvPr id="10" name="Picture 6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2891929"/>
            <a:ext cx="3849325" cy="363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18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20" name="Picture 1" descr="droppedImag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55901"/>
            <a:ext cx="7703731" cy="5301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72008" y="1655901"/>
            <a:ext cx="251520" cy="494174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AutoShape 4"/>
          <p:cNvSpPr>
            <a:spLocks/>
          </p:cNvSpPr>
          <p:nvPr/>
        </p:nvSpPr>
        <p:spPr bwMode="auto">
          <a:xfrm>
            <a:off x="4403360" y="5805264"/>
            <a:ext cx="4740640" cy="44767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Source: DLHE survey of leavers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7968901" y="1772816"/>
            <a:ext cx="524223" cy="62061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Why 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CS </a:t>
            </a:r>
            <a:r>
              <a:rPr lang="en-US" kern="1200" dirty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at Durham ?</a:t>
            </a: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19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861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000" b="0" dirty="0"/>
          </a:p>
          <a:p>
            <a:r>
              <a:rPr lang="en-US" sz="3200" dirty="0" smtClean="0">
                <a:latin typeface="Gill Sans" charset="0"/>
                <a:ea typeface="Gill Sans" charset="0"/>
                <a:cs typeface="Gill Sans" charset="0"/>
                <a:sym typeface="Gill Sans" charset="0"/>
              </a:rPr>
              <a:t>Computer Science Graduate Prospects:</a:t>
            </a:r>
            <a:endParaRPr lang="en-US" sz="3200" b="0" dirty="0"/>
          </a:p>
        </p:txBody>
      </p:sp>
      <p:pic>
        <p:nvPicPr>
          <p:cNvPr id="12" name="Picture 4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00" y="1628800"/>
            <a:ext cx="7124700" cy="490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AutoShape 5"/>
          <p:cNvSpPr>
            <a:spLocks/>
          </p:cNvSpPr>
          <p:nvPr/>
        </p:nvSpPr>
        <p:spPr bwMode="auto">
          <a:xfrm>
            <a:off x="284130" y="6246068"/>
            <a:ext cx="5728030" cy="495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Source: Complete University Guide 2014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2385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0" dirty="0"/>
              <a:t>What is Durham </a:t>
            </a:r>
            <a:r>
              <a:rPr lang="en-US" sz="3200" b="0" dirty="0" smtClean="0"/>
              <a:t>University ?</a:t>
            </a:r>
            <a:endParaRPr lang="en-US" sz="32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0" dirty="0"/>
              <a:t>What is Computer Science (CS) ?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3200" b="0" dirty="0"/>
          </a:p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en-US" sz="3200" b="0" dirty="0"/>
              <a:t>Why should I study CS at Durham ?</a:t>
            </a:r>
          </a:p>
        </p:txBody>
      </p:sp>
      <p:sp>
        <p:nvSpPr>
          <p:cNvPr id="1536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Main Questions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Job examples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412776"/>
            <a:ext cx="9144000" cy="477763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 bwMode="auto">
          <a:xfrm>
            <a:off x="73024" y="4221088"/>
            <a:ext cx="345638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900608" y="2276872"/>
            <a:ext cx="86409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73024" y="3645024"/>
            <a:ext cx="20517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4861048" y="3645024"/>
            <a:ext cx="122413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2277144" y="4869160"/>
            <a:ext cx="3448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612576" y="5021560"/>
            <a:ext cx="2916832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149080" y="5173960"/>
            <a:ext cx="12971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07504" y="5328245"/>
            <a:ext cx="635195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20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9564" y="6245225"/>
            <a:ext cx="423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From</a:t>
            </a:r>
            <a:r>
              <a:rPr lang="en-US" sz="2800" b="0" dirty="0"/>
              <a:t>: </a:t>
            </a:r>
            <a:r>
              <a:rPr lang="en-US" sz="2800" b="0" dirty="0" smtClean="0">
                <a:hlinkClick r:id="rId3"/>
              </a:rPr>
              <a:t>www.cwjobs.co.uk</a:t>
            </a:r>
            <a:r>
              <a:rPr lang="en-US" sz="2800" b="0" dirty="0" smtClean="0"/>
              <a:t> </a:t>
            </a:r>
            <a:endParaRPr lang="en-US" sz="2800" b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Job examples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4" y="1412776"/>
            <a:ext cx="8877300" cy="48006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 bwMode="auto">
          <a:xfrm>
            <a:off x="1475656" y="2276872"/>
            <a:ext cx="86409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5364088" y="2996952"/>
            <a:ext cx="144016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Oval 26"/>
          <p:cNvSpPr/>
          <p:nvPr/>
        </p:nvSpPr>
        <p:spPr bwMode="auto">
          <a:xfrm>
            <a:off x="1475656" y="4653136"/>
            <a:ext cx="864096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>
            <a:off x="611560" y="3149352"/>
            <a:ext cx="5976664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Oval 28"/>
          <p:cNvSpPr/>
          <p:nvPr/>
        </p:nvSpPr>
        <p:spPr bwMode="auto">
          <a:xfrm>
            <a:off x="1025860" y="4221088"/>
            <a:ext cx="345638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1475656" y="1899072"/>
            <a:ext cx="3456384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31" name="Straight Connector 30"/>
          <p:cNvCxnSpPr/>
          <p:nvPr/>
        </p:nvCxnSpPr>
        <p:spPr bwMode="auto">
          <a:xfrm>
            <a:off x="2033972" y="5445224"/>
            <a:ext cx="21059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21</a:t>
            </a:fld>
            <a:endParaRPr lang="en-US" sz="1400" b="0">
              <a:solidFill>
                <a:srgbClr val="0000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>
            <a:off x="5796136" y="5301208"/>
            <a:ext cx="289622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251520" y="5453608"/>
            <a:ext cx="7743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1409564" y="6245225"/>
            <a:ext cx="423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From</a:t>
            </a:r>
            <a:r>
              <a:rPr lang="en-US" sz="2800" b="0" dirty="0"/>
              <a:t>: </a:t>
            </a:r>
            <a:r>
              <a:rPr lang="en-US" sz="2800" b="0" dirty="0" smtClean="0">
                <a:hlinkClick r:id="rId3"/>
              </a:rPr>
              <a:t>www.cwjobs.co.uk</a:t>
            </a:r>
            <a:r>
              <a:rPr lang="en-US" sz="2800" b="0" dirty="0" smtClean="0"/>
              <a:t> </a:t>
            </a:r>
            <a:endParaRPr lang="en-US" sz="2800" b="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457200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Job examples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7" y="1215727"/>
            <a:ext cx="8829675" cy="538162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 bwMode="auto">
          <a:xfrm>
            <a:off x="1583160" y="2492896"/>
            <a:ext cx="864096" cy="360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583160" y="4869160"/>
            <a:ext cx="864096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03648" y="4437112"/>
            <a:ext cx="3600400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1403648" y="2115096"/>
            <a:ext cx="2304256" cy="4320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cxnSp>
        <p:nvCxnSpPr>
          <p:cNvPr id="22" name="Straight Connector 21"/>
          <p:cNvCxnSpPr/>
          <p:nvPr/>
        </p:nvCxnSpPr>
        <p:spPr bwMode="auto">
          <a:xfrm>
            <a:off x="251520" y="5733256"/>
            <a:ext cx="3600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6444208" y="5517232"/>
            <a:ext cx="216024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Slide Number Placeholder 5"/>
          <p:cNvSpPr txBox="1">
            <a:spLocks/>
          </p:cNvSpPr>
          <p:nvPr/>
        </p:nvSpPr>
        <p:spPr bwMode="auto">
          <a:xfrm>
            <a:off x="8493125" y="6533976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22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2437" y="6016546"/>
            <a:ext cx="4239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From</a:t>
            </a:r>
            <a:r>
              <a:rPr lang="en-US" sz="2800" b="0" dirty="0"/>
              <a:t>: </a:t>
            </a:r>
            <a:r>
              <a:rPr lang="en-US" sz="2800" b="0" dirty="0" smtClean="0">
                <a:hlinkClick r:id="rId3"/>
              </a:rPr>
              <a:t>www.cwjobs.co.uk</a:t>
            </a:r>
            <a:r>
              <a:rPr lang="en-US" sz="2800" b="0" dirty="0" smtClean="0"/>
              <a:t> </a:t>
            </a:r>
            <a:endParaRPr lang="en-US" sz="2800" b="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/>
              <a:t>used officially in </a:t>
            </a:r>
            <a:r>
              <a:rPr lang="en-US" sz="3200" b="0" dirty="0" smtClean="0"/>
              <a:t>many sports </a:t>
            </a:r>
            <a:br>
              <a:rPr lang="en-US" sz="3200" b="0" dirty="0" smtClean="0"/>
            </a:br>
            <a:r>
              <a:rPr lang="en-US" sz="3200" b="0" dirty="0" smtClean="0"/>
              <a:t>    (cricket</a:t>
            </a:r>
            <a:r>
              <a:rPr lang="en-US" sz="3200" b="0" dirty="0"/>
              <a:t>, </a:t>
            </a:r>
            <a:r>
              <a:rPr lang="en-US" sz="3200" b="0" dirty="0" smtClean="0"/>
              <a:t>tennis, …)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/>
              <a:t>Inventor: Paul Hawkins</a:t>
            </a:r>
            <a:br>
              <a:rPr lang="en-US" sz="3200" b="0" dirty="0" smtClean="0"/>
            </a:br>
            <a:r>
              <a:rPr lang="en-US" sz="3200" b="0" dirty="0" smtClean="0"/>
              <a:t>CS Durham graduate (2001)</a:t>
            </a:r>
            <a:endParaRPr lang="en-US" sz="3200" b="0" dirty="0"/>
          </a:p>
        </p:txBody>
      </p:sp>
      <p:sp>
        <p:nvSpPr>
          <p:cNvPr id="19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23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5" y="3302924"/>
            <a:ext cx="4320480" cy="3509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201216" y="115888"/>
            <a:ext cx="8229600" cy="1143000"/>
          </a:xfrm>
        </p:spPr>
        <p:txBody>
          <a:bodyPr/>
          <a:lstStyle/>
          <a:p>
            <a:pPr marL="342900" lvl="0" indent="-342900" eaLnBrk="1" hangingPunct="1">
              <a:spcBef>
                <a:spcPct val="20000"/>
              </a:spcBef>
            </a:pPr>
            <a:r>
              <a:rPr lang="en-US" dirty="0" smtClean="0"/>
              <a:t>Hawk-Eye: a</a:t>
            </a:r>
            <a:r>
              <a:rPr lang="en-US" kern="1200" dirty="0" smtClean="0">
                <a:solidFill>
                  <a:srgbClr val="000000"/>
                </a:solidFill>
                <a:latin typeface="Arial" charset="0"/>
                <a:ea typeface="+mn-ea"/>
                <a:cs typeface="Arial" charset="0"/>
              </a:rPr>
              <a:t> story of success</a:t>
            </a:r>
            <a:endParaRPr lang="en-US" kern="1200" dirty="0">
              <a:solidFill>
                <a:srgbClr val="000000"/>
              </a:solidFill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5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droppedImag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601" y="1585789"/>
            <a:ext cx="6845300" cy="515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4" name="AutoShape 4"/>
          <p:cNvSpPr>
            <a:spLocks/>
          </p:cNvSpPr>
          <p:nvPr/>
        </p:nvSpPr>
        <p:spPr bwMode="auto">
          <a:xfrm>
            <a:off x="331788" y="1143000"/>
            <a:ext cx="7696596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Companies </a:t>
            </a:r>
            <a:r>
              <a:rPr lang="en-US" sz="2400" dirty="0" smtClean="0">
                <a:solidFill>
                  <a:srgbClr val="C00000"/>
                </a:solidFill>
                <a:latin typeface="Gill Sans" charset="0"/>
                <a:sym typeface="Gill Sans" charset="0"/>
              </a:rPr>
              <a:t>approach us</a:t>
            </a:r>
            <a:r>
              <a:rPr lang="en-US" sz="2400" b="0" dirty="0" smtClean="0">
                <a:solidFill>
                  <a:srgbClr val="C00000"/>
                </a:solidFill>
                <a:latin typeface="Gill Sans" charset="0"/>
                <a:sym typeface="Gill Sans" charset="0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asking for our graduates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 bwMode="auto">
          <a:xfrm>
            <a:off x="216024" y="115888"/>
            <a:ext cx="88924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06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t>Durham CS graduates get great jobs</a:t>
            </a:r>
          </a:p>
        </p:txBody>
      </p:sp>
      <p:sp>
        <p:nvSpPr>
          <p:cNvPr id="9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24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820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 descr="morgan-stanley-log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4157935"/>
            <a:ext cx="3175000" cy="2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67" name="AutoShape 3"/>
          <p:cNvSpPr>
            <a:spLocks/>
          </p:cNvSpPr>
          <p:nvPr/>
        </p:nvSpPr>
        <p:spPr bwMode="auto">
          <a:xfrm>
            <a:off x="331788" y="1143000"/>
            <a:ext cx="7480300" cy="825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We have </a:t>
            </a:r>
            <a:r>
              <a:rPr lang="en-US" sz="2400" dirty="0" smtClean="0">
                <a:solidFill>
                  <a:srgbClr val="C00000"/>
                </a:solidFill>
                <a:latin typeface="Gill Sans" charset="0"/>
                <a:sym typeface="Gill Sans" charset="0"/>
              </a:rPr>
              <a:t>long industrial relationships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 offering excellent internship opportunities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6868" name="Picture 4" descr="ib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060848"/>
            <a:ext cx="2311400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9" name="Picture 5" descr="www.scottlogic.co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00" y="2214835"/>
            <a:ext cx="30353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70" name="Picture 6" descr="droppedImage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789635"/>
            <a:ext cx="3684588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1" name="AutoShape 7"/>
          <p:cNvSpPr>
            <a:spLocks/>
          </p:cNvSpPr>
          <p:nvPr/>
        </p:nvSpPr>
        <p:spPr bwMode="auto">
          <a:xfrm>
            <a:off x="342900" y="4399235"/>
            <a:ext cx="3802063" cy="368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39688" hangingPunct="0"/>
            <a:r>
              <a:rPr lang="en-US" b="0" smtClean="0">
                <a:solidFill>
                  <a:srgbClr val="000000"/>
                </a:solidFill>
                <a:latin typeface="Arial Rounded MT Bold" charset="0"/>
                <a:ea typeface="Arial Rounded MT Bold" charset="0"/>
                <a:cs typeface="Arial Rounded MT Bold" charset="0"/>
                <a:sym typeface="Arial Rounded MT Bold" charset="0"/>
              </a:rPr>
              <a:t>Performance through technology</a:t>
            </a:r>
            <a:endParaRPr lang="en-US" sz="2800" b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6872" name="Picture 8" descr="BA%20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3143523"/>
            <a:ext cx="3649663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 bwMode="auto">
          <a:xfrm>
            <a:off x="216024" y="115888"/>
            <a:ext cx="88924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06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t>Durham CS graduates get great jobs</a:t>
            </a: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25</a:t>
            </a:fld>
            <a:endParaRPr lang="en-US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984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detic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1371600"/>
            <a:ext cx="2601913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 descr="Morgan_Stanley_Investment_Manag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0" y="2616200"/>
            <a:ext cx="38608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73500"/>
            <a:ext cx="3733800" cy="168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4" name="Picture 6" descr="barclays-capital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066800"/>
            <a:ext cx="28956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5" name="Picture 7" descr="bank-of-america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700" y="5194300"/>
            <a:ext cx="1865313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6" name="Picture 8" descr="BT_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400" y="3805238"/>
            <a:ext cx="2146300" cy="102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7" name="Picture 9" descr="betfai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5854700"/>
            <a:ext cx="17526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8" name="Picture 10" descr="www.boxfusionconsultin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5308600"/>
            <a:ext cx="3327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9" name="Picture 11" descr="citigroup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2297113"/>
            <a:ext cx="2705100" cy="76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00" name="Picture 12" descr="www.civilservice.gov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540000"/>
            <a:ext cx="54864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01" name="Picture 13" descr="droppedImag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5207000"/>
            <a:ext cx="3048000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902" name="Picture 14" descr="cymbaTechnologi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25" y="3162300"/>
            <a:ext cx="3508375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 bwMode="auto">
          <a:xfrm>
            <a:off x="216024" y="115888"/>
            <a:ext cx="88924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06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t>Durham CS graduates get great jobs</a:t>
            </a:r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26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18" name="AutoShape 1"/>
          <p:cNvSpPr>
            <a:spLocks/>
          </p:cNvSpPr>
          <p:nvPr/>
        </p:nvSpPr>
        <p:spPr bwMode="auto">
          <a:xfrm>
            <a:off x="3707904" y="6246068"/>
            <a:ext cx="5328592" cy="495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DLHE survey of leavers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378680"/>
      </p:ext>
    </p:extLst>
  </p:cSld>
  <p:clrMapOvr>
    <a:masterClrMapping/>
  </p:clrMapOvr>
  <p:transition spd="med" advClick="0" advTm="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8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8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microso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2794000"/>
            <a:ext cx="28575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5" name="Picture 3" descr="platform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700" y="1320800"/>
            <a:ext cx="127000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6" name="Picture 4" descr="dropped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051300"/>
            <a:ext cx="2873375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7" name="Picture 5" descr="droppedImag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130300"/>
            <a:ext cx="4064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8" name="Picture 6" descr="emc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95900"/>
            <a:ext cx="290671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9" name="Picture 7" descr="index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5435600"/>
            <a:ext cx="2967037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0" name="Picture 8" descr="gchq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6600"/>
            <a:ext cx="24638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1" name="Picture 9" descr="goldman-sach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5" y="2006600"/>
            <a:ext cx="1912938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2" name="Picture 10" descr="HM_Governmen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238" y="4902200"/>
            <a:ext cx="2963862" cy="35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3" name="Picture 11" descr="imagination-technologies-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4559300"/>
            <a:ext cx="2438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4" name="Picture 12" descr="droppedImag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5461000"/>
            <a:ext cx="8763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5" name="Picture 13" descr="www.keithborer.c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2120900"/>
            <a:ext cx="27940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6" name="Picture 14" descr="logica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362325"/>
            <a:ext cx="262890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7" name="Picture 15" descr="www.scottlogic.co.tif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88" y="4102100"/>
            <a:ext cx="2487612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8" name="Picture 16" descr="clip_image01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3198813"/>
            <a:ext cx="1930400" cy="77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29" name="Picture 17" descr="home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130300"/>
            <a:ext cx="43815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 bwMode="auto">
          <a:xfrm>
            <a:off x="216024" y="115888"/>
            <a:ext cx="88924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06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t>Durham CS graduates get great jobs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27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23" name="AutoShape 1"/>
          <p:cNvSpPr>
            <a:spLocks/>
          </p:cNvSpPr>
          <p:nvPr/>
        </p:nvSpPr>
        <p:spPr bwMode="auto">
          <a:xfrm>
            <a:off x="3707904" y="6246068"/>
            <a:ext cx="5328592" cy="495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DLHE survey of leavers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915829"/>
      </p:ext>
    </p:extLst>
  </p:cSld>
  <p:clrMapOvr>
    <a:masterClrMapping/>
  </p:clrMapOvr>
  <p:transition spd="med" advClick="0" advTm="2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89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89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9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8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8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9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 descr="P_and_G-logo-E26FBC2148-seeklogo.c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358900"/>
            <a:ext cx="20320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 descr="Picture-6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1435100"/>
            <a:ext cx="37465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 descr="Sao-Paulo-3495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387600"/>
            <a:ext cx="1701800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AutoShape 6"/>
          <p:cNvSpPr>
            <a:spLocks/>
          </p:cNvSpPr>
          <p:nvPr/>
        </p:nvSpPr>
        <p:spPr bwMode="auto">
          <a:xfrm>
            <a:off x="5168900" y="1143000"/>
            <a:ext cx="3817938" cy="393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hangingPunct="0">
              <a:lnSpc>
                <a:spcPts val="2500"/>
              </a:lnSpc>
            </a:pPr>
            <a:r>
              <a:rPr lang="en-US" sz="1900" b="0" smtClean="0">
                <a:solidFill>
                  <a:srgbClr val="4C4D50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Verdana" pitchFamily="34" charset="0"/>
              </a:rPr>
              <a:t>Raindrop Information Systems</a:t>
            </a:r>
            <a:endParaRPr lang="en-US" sz="2800" b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39943" name="Picture 7" descr="inde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5130800"/>
            <a:ext cx="28448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4" name="Picture 8" descr="rare_logo_rgb_paths_layers_psd_jpg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463" y="1473200"/>
            <a:ext cx="1570037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5" name="Picture 9" descr="ib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817813"/>
            <a:ext cx="2311400" cy="1220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6" name="Picture 10" descr="redwoodtech-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4559300"/>
            <a:ext cx="2133600" cy="156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7" name="Picture 11" descr="dgn_sky_logo125900761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97152"/>
            <a:ext cx="1790700" cy="143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8" name="Picture 12" descr="droppedImag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00" y="1104900"/>
            <a:ext cx="1892300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9" name="Picture 13" descr="Thales_logo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913" y="3365500"/>
            <a:ext cx="3621087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50" name="Picture 14" descr="Thoughtworks%252520new%252520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508500"/>
            <a:ext cx="26162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51" name="Picture 15" descr="droppedImage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986213"/>
            <a:ext cx="3924300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52" name="Picture 16" descr="ubs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0" y="5981700"/>
            <a:ext cx="2133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53" name="Picture 17" descr="Westcom-Technologies-Energy-Services-Co-Ltd-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1117600"/>
            <a:ext cx="25781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54" name="Picture 18" descr="droppedImage.tif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200" y="4013200"/>
            <a:ext cx="4749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 bwMode="auto">
          <a:xfrm>
            <a:off x="216024" y="115888"/>
            <a:ext cx="88924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406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 charset="0"/>
                <a:sym typeface="Gill Sans" charset="0"/>
              </a:rPr>
              <a:t>Durham CS graduates get great jobs</a:t>
            </a:r>
          </a:p>
        </p:txBody>
      </p:sp>
      <p:sp>
        <p:nvSpPr>
          <p:cNvPr id="21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28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22" name="AutoShape 1"/>
          <p:cNvSpPr>
            <a:spLocks/>
          </p:cNvSpPr>
          <p:nvPr/>
        </p:nvSpPr>
        <p:spPr bwMode="auto">
          <a:xfrm>
            <a:off x="3707904" y="6246068"/>
            <a:ext cx="5328592" cy="495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 defTabSz="406400" hangingPunct="0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DLHE survey of leavers</a:t>
            </a:r>
            <a:endParaRPr lang="en-US" sz="28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2756032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9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9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9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9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9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9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2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>
                <a:solidFill>
                  <a:srgbClr val="C00000"/>
                </a:solidFill>
              </a:rPr>
              <a:t>3rd oldest </a:t>
            </a:r>
            <a:r>
              <a:rPr lang="en-US" sz="3200" b="0" dirty="0"/>
              <a:t>university in </a:t>
            </a:r>
            <a:r>
              <a:rPr lang="en-US" sz="3200" b="0" dirty="0" smtClean="0"/>
              <a:t>England </a:t>
            </a:r>
            <a:r>
              <a:rPr lang="en-US" sz="3200" b="0" dirty="0" smtClean="0">
                <a:solidFill>
                  <a:srgbClr val="C00000"/>
                </a:solidFill>
              </a:rPr>
              <a:t>(</a:t>
            </a:r>
            <a:r>
              <a:rPr lang="en-US" sz="3200" b="0" dirty="0">
                <a:solidFill>
                  <a:srgbClr val="C00000"/>
                </a:solidFill>
              </a:rPr>
              <a:t>1832</a:t>
            </a:r>
            <a:r>
              <a:rPr lang="en-US" sz="3200" b="0" dirty="0" smtClean="0">
                <a:solidFill>
                  <a:srgbClr val="C00000"/>
                </a:solidFill>
              </a:rPr>
              <a:t>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/>
              <a:t>after </a:t>
            </a:r>
            <a:r>
              <a:rPr lang="en-US" sz="2800" b="0" dirty="0"/>
              <a:t>Oxford and </a:t>
            </a:r>
            <a:r>
              <a:rPr lang="en-US" sz="2800" b="0" dirty="0" smtClean="0"/>
              <a:t>Cambridge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2800" b="0" dirty="0" smtClean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C00000"/>
                </a:solidFill>
              </a:rPr>
              <a:t>Top ranked </a:t>
            </a:r>
            <a:r>
              <a:rPr lang="en-US" sz="3200" b="0" dirty="0" smtClean="0"/>
              <a:t>university: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99"/>
                </a:solidFill>
              </a:rPr>
              <a:t>5</a:t>
            </a:r>
            <a:r>
              <a:rPr lang="en-US" sz="2800" b="0" baseline="30000" dirty="0" smtClean="0">
                <a:solidFill>
                  <a:srgbClr val="000099"/>
                </a:solidFill>
              </a:rPr>
              <a:t>th</a:t>
            </a:r>
            <a:r>
              <a:rPr lang="en-US" sz="2800" b="0" dirty="0" smtClean="0"/>
              <a:t> </a:t>
            </a:r>
            <a:r>
              <a:rPr lang="en-US" sz="2800" b="0" dirty="0"/>
              <a:t>in </a:t>
            </a:r>
            <a:r>
              <a:rPr lang="en-US" sz="2800" b="0" i="1" dirty="0"/>
              <a:t>The Complete University Guide </a:t>
            </a:r>
            <a:r>
              <a:rPr lang="en-US" sz="2800" b="0" i="1" dirty="0" smtClean="0"/>
              <a:t>2015</a:t>
            </a:r>
            <a:endParaRPr lang="en-US" sz="2800" b="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99"/>
                </a:solidFill>
              </a:rPr>
              <a:t>6</a:t>
            </a:r>
            <a:r>
              <a:rPr lang="en-US" sz="2800" b="0" baseline="30000" dirty="0" smtClean="0">
                <a:solidFill>
                  <a:srgbClr val="000099"/>
                </a:solidFill>
              </a:rPr>
              <a:t>th</a:t>
            </a:r>
            <a:r>
              <a:rPr lang="en-US" sz="2800" b="0" dirty="0" smtClean="0">
                <a:solidFill>
                  <a:srgbClr val="000099"/>
                </a:solidFill>
              </a:rPr>
              <a:t> </a:t>
            </a:r>
            <a:r>
              <a:rPr lang="en-US" sz="2800" b="0" dirty="0"/>
              <a:t>in </a:t>
            </a:r>
            <a:r>
              <a:rPr lang="en-US" sz="2800" b="0" i="1" dirty="0"/>
              <a:t>The </a:t>
            </a:r>
            <a:r>
              <a:rPr lang="en-US" sz="2800" b="0" i="1" dirty="0" smtClean="0"/>
              <a:t>Times </a:t>
            </a:r>
            <a:r>
              <a:rPr lang="en-US" sz="2800" b="0" dirty="0" smtClean="0"/>
              <a:t>&amp;</a:t>
            </a:r>
            <a:r>
              <a:rPr lang="en-US" sz="2800" b="0" dirty="0"/>
              <a:t> </a:t>
            </a:r>
            <a:r>
              <a:rPr lang="en-US" sz="2800" b="0" i="1" dirty="0"/>
              <a:t>The Sunday Times Good University Guide </a:t>
            </a:r>
            <a:r>
              <a:rPr lang="en-US" sz="2800" b="0" i="1" dirty="0" smtClean="0"/>
              <a:t>2015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2800" b="0" i="1" dirty="0" smtClean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C00000"/>
                </a:solidFill>
              </a:rPr>
              <a:t>World </a:t>
            </a:r>
            <a:r>
              <a:rPr lang="en-US" sz="3200" b="0" dirty="0">
                <a:solidFill>
                  <a:srgbClr val="C00000"/>
                </a:solidFill>
              </a:rPr>
              <a:t>Top 25</a:t>
            </a:r>
            <a:r>
              <a:rPr lang="en-US" sz="3200" b="0" dirty="0"/>
              <a:t> for </a:t>
            </a:r>
            <a:r>
              <a:rPr lang="en-US" sz="3200" b="0" dirty="0">
                <a:solidFill>
                  <a:srgbClr val="000099"/>
                </a:solidFill>
              </a:rPr>
              <a:t>employer </a:t>
            </a:r>
            <a:r>
              <a:rPr lang="en-US" sz="3200" b="0" dirty="0" smtClean="0">
                <a:solidFill>
                  <a:srgbClr val="000099"/>
                </a:solidFill>
              </a:rPr>
              <a:t>reputation: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/>
              <a:t>QS </a:t>
            </a:r>
            <a:r>
              <a:rPr lang="en-US" sz="2800" b="0" dirty="0"/>
              <a:t>World </a:t>
            </a:r>
            <a:r>
              <a:rPr lang="en-US" sz="2800" b="0" dirty="0" smtClean="0"/>
              <a:t>University Rankings 2014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/>
              <a:t>regarding </a:t>
            </a:r>
            <a:r>
              <a:rPr lang="en-US" sz="2800" b="0" dirty="0"/>
              <a:t>the quality &amp;</a:t>
            </a:r>
            <a:r>
              <a:rPr lang="en-US" sz="2800" b="0" dirty="0" smtClean="0"/>
              <a:t> </a:t>
            </a:r>
            <a:r>
              <a:rPr lang="en-US" sz="2800" b="0" dirty="0"/>
              <a:t>international demand </a:t>
            </a:r>
            <a:r>
              <a:rPr lang="en-US" sz="2800" b="0" dirty="0" smtClean="0"/>
              <a:t/>
            </a:r>
            <a:br>
              <a:rPr lang="en-US" sz="2800" b="0" dirty="0" smtClean="0"/>
            </a:br>
            <a:r>
              <a:rPr lang="en-US" sz="2800" b="0" dirty="0" smtClean="0"/>
              <a:t>for </a:t>
            </a:r>
            <a:r>
              <a:rPr lang="en-US" sz="2800" b="0" dirty="0"/>
              <a:t>its </a:t>
            </a:r>
            <a:r>
              <a:rPr lang="en-US" sz="2800" b="0" dirty="0" smtClean="0"/>
              <a:t>graduates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3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29208" y="11588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What is Durham University?</a:t>
            </a:r>
          </a:p>
        </p:txBody>
      </p:sp>
    </p:spTree>
    <p:extLst>
      <p:ext uri="{BB962C8B-B14F-4D97-AF65-F5344CB8AC3E}">
        <p14:creationId xmlns:p14="http://schemas.microsoft.com/office/powerpoint/2010/main" val="282607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-129208" y="11588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What is Durham University?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07504" y="792163"/>
            <a:ext cx="8928992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/>
              <a:t>A unique </a:t>
            </a:r>
            <a:r>
              <a:rPr lang="en-US" sz="3200" b="0" dirty="0" smtClean="0">
                <a:solidFill>
                  <a:srgbClr val="C00000"/>
                </a:solidFill>
              </a:rPr>
              <a:t>College system: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800" b="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b="0" dirty="0" smtClean="0"/>
              <a:t>16 Colleges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800" b="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b="0" dirty="0" smtClean="0"/>
              <a:t>every student is a member of a College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800" b="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b="0" dirty="0" smtClean="0"/>
              <a:t>accommodation, sports, socializing &amp; more</a:t>
            </a:r>
          </a:p>
          <a:p>
            <a:pPr marL="914400" lvl="1" indent="-457200">
              <a:buFont typeface="Arial" pitchFamily="34" charset="0"/>
              <a:buChar char="•"/>
            </a:pPr>
            <a:endParaRPr lang="en-US" sz="800" b="0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3200" b="0" dirty="0" smtClean="0"/>
              <a:t>strongly connected communities, </a:t>
            </a:r>
            <a:br>
              <a:rPr lang="en-US" sz="3200" b="0" dirty="0" smtClean="0"/>
            </a:br>
            <a:r>
              <a:rPr lang="en-US" sz="3200" b="0" dirty="0" smtClean="0"/>
              <a:t>offering a </a:t>
            </a:r>
            <a:r>
              <a:rPr lang="en-US" sz="3200" b="0" dirty="0" smtClean="0">
                <a:solidFill>
                  <a:srgbClr val="C00000"/>
                </a:solidFill>
              </a:rPr>
              <a:t>great network after graduation</a:t>
            </a:r>
          </a:p>
          <a:p>
            <a:pPr lvl="1"/>
            <a:endParaRPr lang="en-US" sz="3200" b="0" dirty="0" smtClean="0"/>
          </a:p>
          <a:p>
            <a:pPr lvl="1" algn="ctr"/>
            <a:r>
              <a:rPr lang="en-US" sz="3200" dirty="0">
                <a:hlinkClick r:id="rId2"/>
              </a:rPr>
              <a:t>https://www.dur.ac.uk/tour/colleges</a:t>
            </a:r>
            <a:r>
              <a:rPr lang="en-US" sz="3200" dirty="0" smtClean="0">
                <a:hlinkClick r:id="rId2"/>
              </a:rPr>
              <a:t>/</a:t>
            </a:r>
            <a:r>
              <a:rPr lang="en-US" sz="3200" dirty="0" smtClean="0"/>
              <a:t> </a:t>
            </a:r>
            <a:endParaRPr lang="en-US" sz="3200" b="0" dirty="0"/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4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088740"/>
            <a:ext cx="3851920" cy="2888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233456"/>
            <a:ext cx="3466011" cy="2599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8" y="4077072"/>
            <a:ext cx="3466008" cy="2599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4041540"/>
            <a:ext cx="3569272" cy="2676954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/>
        </p:nvSpPr>
        <p:spPr bwMode="auto">
          <a:xfrm>
            <a:off x="8710041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5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129208" y="11588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What is Durham University?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0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/>
              <a:t>A beautiful ancient town in the North-East: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sz="3200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252" y="1837273"/>
            <a:ext cx="6624736" cy="497164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6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-273224" y="1158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 eaLnBrk="1" hangingPunct="1">
              <a:spcBef>
                <a:spcPct val="20000"/>
              </a:spcBef>
            </a:pPr>
            <a:r>
              <a:rPr lang="en-US" b="0" dirty="0"/>
              <a:t>What about Durham city?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127725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25152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000000"/>
                </a:solidFill>
              </a:rPr>
              <a:t>A beautiful ancient town in the North-East: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</a:rPr>
              <a:t>13 minutes to Newcastle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</a:rPr>
              <a:t>2 hours to Edinburgh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</a:rPr>
              <a:t>3 hours to London</a:t>
            </a: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b="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000000"/>
                </a:solidFill>
              </a:rPr>
              <a:t>Mostly a </a:t>
            </a:r>
            <a:r>
              <a:rPr lang="en-US" sz="3200" b="0" dirty="0" smtClean="0">
                <a:solidFill>
                  <a:srgbClr val="C00000"/>
                </a:solidFill>
              </a:rPr>
              <a:t>student city:</a:t>
            </a:r>
            <a:endParaRPr lang="en-US" sz="3200" b="0" dirty="0">
              <a:solidFill>
                <a:srgbClr val="C0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/>
              <a:t>more than 15.000 students from 150 countries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>
                <a:solidFill>
                  <a:srgbClr val="000000"/>
                </a:solidFill>
              </a:rPr>
              <a:t>a lot of student cafés / pubs / party places</a:t>
            </a:r>
            <a:endParaRPr lang="en-US" sz="28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b="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000000"/>
                </a:solidFill>
              </a:rPr>
              <a:t>One of the most </a:t>
            </a:r>
            <a:r>
              <a:rPr lang="en-US" sz="3200" b="0" dirty="0" smtClean="0">
                <a:solidFill>
                  <a:srgbClr val="C00000"/>
                </a:solidFill>
              </a:rPr>
              <a:t>safe</a:t>
            </a:r>
            <a:r>
              <a:rPr lang="en-US" sz="3200" b="0" dirty="0" smtClean="0">
                <a:solidFill>
                  <a:srgbClr val="000000"/>
                </a:solidFill>
              </a:rPr>
              <a:t> cities in England</a:t>
            </a:r>
            <a:endParaRPr lang="en-US" sz="2800" b="0" dirty="0">
              <a:solidFill>
                <a:srgbClr val="000000"/>
              </a:solidFill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800" b="0" dirty="0">
              <a:solidFill>
                <a:srgbClr val="000000"/>
              </a:solidFill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000000"/>
                </a:solidFill>
              </a:rPr>
              <a:t>Very </a:t>
            </a:r>
            <a:r>
              <a:rPr lang="en-US" sz="3200" b="0" dirty="0" smtClean="0">
                <a:solidFill>
                  <a:srgbClr val="C00000"/>
                </a:solidFill>
              </a:rPr>
              <a:t>cheap housing </a:t>
            </a:r>
            <a:r>
              <a:rPr lang="en-US" sz="3200" b="0" dirty="0" smtClean="0">
                <a:solidFill>
                  <a:srgbClr val="000000"/>
                </a:solidFill>
              </a:rPr>
              <a:t>(and beer):</a:t>
            </a:r>
            <a:endParaRPr lang="en-US" sz="3200" b="0" dirty="0">
              <a:solidFill>
                <a:srgbClr val="000000"/>
              </a:solidFill>
            </a:endParaRPr>
          </a:p>
          <a:p>
            <a:pPr marL="914400" lvl="1" indent="-457200">
              <a:buFont typeface="Arial" pitchFamily="34" charset="0"/>
              <a:buChar char="•"/>
            </a:pPr>
            <a:r>
              <a:rPr lang="en-US" sz="2800" b="0" dirty="0" smtClean="0"/>
              <a:t>estimated £ 7.850 annual living costs</a:t>
            </a:r>
            <a:br>
              <a:rPr lang="en-US" sz="2800" b="0" dirty="0" smtClean="0"/>
            </a:br>
            <a:r>
              <a:rPr lang="en-US" sz="2800" b="0" dirty="0" smtClean="0"/>
              <a:t>(see </a:t>
            </a:r>
            <a:r>
              <a:rPr lang="en-US" sz="2800" b="0" dirty="0" smtClean="0">
                <a:hlinkClick r:id="rId2"/>
              </a:rPr>
              <a:t>here</a:t>
            </a:r>
            <a:r>
              <a:rPr lang="en-US" sz="2800" b="0" dirty="0" smtClean="0"/>
              <a:t>)</a:t>
            </a:r>
            <a:endParaRPr lang="en-US" sz="3200" b="0" dirty="0" smtClean="0">
              <a:solidFill>
                <a:srgbClr val="000000"/>
              </a:solidFill>
            </a:endParaRPr>
          </a:p>
          <a:p>
            <a:pPr marL="914400" lvl="1" indent="-457200">
              <a:buFont typeface="Wingdings" pitchFamily="2" charset="2"/>
              <a:buChar char="Ø"/>
            </a:pPr>
            <a:endParaRPr lang="en-US" sz="3200" b="0" dirty="0">
              <a:solidFill>
                <a:srgbClr val="000000"/>
              </a:solidFill>
            </a:endParaRP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7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273224" y="11588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 eaLnBrk="1" hangingPunct="1">
              <a:spcBef>
                <a:spcPct val="20000"/>
              </a:spcBef>
            </a:pPr>
            <a:r>
              <a:rPr lang="en-US" b="0" dirty="0"/>
              <a:t>What about Durham city?</a:t>
            </a:r>
            <a:endParaRPr lang="en-US" b="0" dirty="0" smtClean="0"/>
          </a:p>
        </p:txBody>
      </p:sp>
    </p:spTree>
    <p:extLst>
      <p:ext uri="{BB962C8B-B14F-4D97-AF65-F5344CB8AC3E}">
        <p14:creationId xmlns:p14="http://schemas.microsoft.com/office/powerpoint/2010/main" val="348463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>
          <a:xfrm>
            <a:off x="-252536" y="11588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What is Computer Science?</a:t>
            </a:r>
          </a:p>
        </p:txBody>
      </p:sp>
      <p:pic>
        <p:nvPicPr>
          <p:cNvPr id="16388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14243"/>
            <a:ext cx="226695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052513"/>
            <a:ext cx="239871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531" y="4724400"/>
            <a:ext cx="228282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0" y="3068638"/>
          <a:ext cx="9144000" cy="9448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944562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users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91" marB="4569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engineers /</a:t>
                      </a:r>
                    </a:p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administrators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91" marB="45691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>
                          <a:solidFill>
                            <a:schemeClr val="tx1"/>
                          </a:solidFill>
                        </a:rPr>
                        <a:t>designers</a:t>
                      </a: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91" marB="45691">
                    <a:noFill/>
                  </a:tcPr>
                </a:tc>
              </a:tr>
            </a:tbl>
          </a:graphicData>
        </a:graphic>
      </p:graphicFrame>
      <p:pic>
        <p:nvPicPr>
          <p:cNvPr id="1640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1052513"/>
            <a:ext cx="2565400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3613150"/>
            <a:ext cx="2622550" cy="2144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905375"/>
            <a:ext cx="25558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52736"/>
            <a:ext cx="2342484" cy="15713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3275856" y="2924944"/>
            <a:ext cx="5436344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259460" y="2924944"/>
            <a:ext cx="2776626" cy="15121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/>
        </p:nvSpPr>
        <p:spPr bwMode="auto">
          <a:xfrm>
            <a:off x="8638033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8</a:t>
            </a:fld>
            <a:endParaRPr lang="en-US" sz="1400" b="0">
              <a:solidFill>
                <a:srgbClr val="000000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35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23850" y="792163"/>
            <a:ext cx="8712200" cy="580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endParaRPr lang="en-US" sz="2800" b="0" dirty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C00000"/>
                </a:solidFill>
              </a:rPr>
              <a:t>Design of architectures </a:t>
            </a:r>
            <a:r>
              <a:rPr lang="en-US" sz="3200" b="0" dirty="0" smtClean="0"/>
              <a:t>for PCs / laptops, micro-processors, mobile devices, </a:t>
            </a:r>
            <a:br>
              <a:rPr lang="en-US" sz="3200" b="0" dirty="0" smtClean="0"/>
            </a:br>
            <a:r>
              <a:rPr lang="en-US" sz="3200" b="0" dirty="0" smtClean="0"/>
              <a:t>storage media (hard disks, CDs), …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endParaRPr lang="en-US" sz="2400" b="0" dirty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C00000"/>
                </a:solidFill>
              </a:rPr>
              <a:t>Verify the correctness</a:t>
            </a:r>
            <a:r>
              <a:rPr lang="en-US" sz="3200" b="0" dirty="0" smtClean="0"/>
              <a:t> of the design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are all computations </a:t>
            </a:r>
            <a:r>
              <a:rPr lang="en-US" sz="2800" b="0" dirty="0" smtClean="0">
                <a:solidFill>
                  <a:srgbClr val="000099"/>
                </a:solidFill>
              </a:rPr>
              <a:t>provably</a:t>
            </a:r>
            <a:r>
              <a:rPr lang="en-US" sz="2800" b="0" dirty="0" smtClean="0"/>
              <a:t> correct?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endParaRPr lang="en-US" sz="2400" b="0" dirty="0" smtClean="0"/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3200" b="0" dirty="0" smtClean="0">
                <a:solidFill>
                  <a:srgbClr val="C00000"/>
                </a:solidFill>
              </a:rPr>
              <a:t>Design </a:t>
            </a:r>
            <a:r>
              <a:rPr lang="en-US" sz="3200" b="0" dirty="0">
                <a:solidFill>
                  <a:srgbClr val="C00000"/>
                </a:solidFill>
              </a:rPr>
              <a:t>efficient processes (algorithms) </a:t>
            </a:r>
            <a:br>
              <a:rPr lang="en-US" sz="3200" b="0" dirty="0">
                <a:solidFill>
                  <a:srgbClr val="C00000"/>
                </a:solidFill>
              </a:rPr>
            </a:br>
            <a:r>
              <a:rPr lang="en-US" sz="3200" b="0" dirty="0" smtClean="0"/>
              <a:t>for specific computational tasks</a:t>
            </a:r>
          </a:p>
          <a:p>
            <a:pPr marL="914400" lvl="1" indent="-4572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0" dirty="0" smtClean="0"/>
              <a:t>must be both </a:t>
            </a:r>
            <a:r>
              <a:rPr lang="en-US" sz="2800" b="0" dirty="0" smtClean="0">
                <a:solidFill>
                  <a:srgbClr val="000099"/>
                </a:solidFill>
              </a:rPr>
              <a:t>fast</a:t>
            </a:r>
            <a:r>
              <a:rPr lang="en-US" sz="2800" b="0" dirty="0" smtClean="0"/>
              <a:t> and </a:t>
            </a:r>
            <a:r>
              <a:rPr lang="en-US" sz="2800" b="0" dirty="0" smtClean="0">
                <a:solidFill>
                  <a:srgbClr val="000099"/>
                </a:solidFill>
              </a:rPr>
              <a:t>correct !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 bwMode="auto">
          <a:xfrm>
            <a:off x="8493125" y="6245225"/>
            <a:ext cx="398463" cy="27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eaLnBrk="1" hangingPunct="1"/>
            <a:fld id="{286E0F8B-9038-46C9-B845-A624271FF674}" type="slidenum">
              <a:rPr lang="en-US" sz="1400" b="0">
                <a:solidFill>
                  <a:srgbClr val="000000"/>
                </a:solidFill>
              </a:rPr>
              <a:pPr algn="r" eaLnBrk="1" hangingPunct="1"/>
              <a:t>9</a:t>
            </a:fld>
            <a:endParaRPr lang="en-US" sz="1400" b="0">
              <a:solidFill>
                <a:srgbClr val="000000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252536" y="115888"/>
            <a:ext cx="8229600" cy="1143000"/>
          </a:xfrm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</a:pPr>
            <a:r>
              <a:rPr lang="en-US" dirty="0" smtClean="0"/>
              <a:t>What is Computer Science?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44625"/>
            <a:ext cx="1584176" cy="6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6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Theme">
  <a:themeElements>
    <a:clrScheme name="">
      <a:dk1>
        <a:srgbClr val="7A4779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673B66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Times"/>
        <a:ea typeface="Times"/>
        <a:cs typeface="Times"/>
      </a:majorFont>
      <a:minorFont>
        <a:latin typeface="Helvetica"/>
        <a:ea typeface="Helvetica"/>
        <a:cs typeface="Helvetic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406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342900" marR="0" indent="0" algn="ctr" defTabSz="406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Gill Sans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464</Words>
  <Application>Microsoft Office PowerPoint</Application>
  <PresentationFormat>On-screen Show (4:3)</PresentationFormat>
  <Paragraphs>177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Default Design</vt:lpstr>
      <vt:lpstr>Office Theme</vt:lpstr>
      <vt:lpstr>1_Default Design</vt:lpstr>
      <vt:lpstr>2_Office Theme</vt:lpstr>
      <vt:lpstr>PowerPoint Presentation</vt:lpstr>
      <vt:lpstr>Main Questions</vt:lpstr>
      <vt:lpstr>What is Durham University?</vt:lpstr>
      <vt:lpstr>What is Durham University?</vt:lpstr>
      <vt:lpstr>What is Durham University?</vt:lpstr>
      <vt:lpstr>PowerPoint Presentation</vt:lpstr>
      <vt:lpstr>PowerPoint Presentation</vt:lpstr>
      <vt:lpstr>What is Computer Science?</vt:lpstr>
      <vt:lpstr>What is Computer Science?</vt:lpstr>
      <vt:lpstr>Challenges in algorithm design</vt:lpstr>
      <vt:lpstr>Challenges in algorithm testing</vt:lpstr>
      <vt:lpstr>Challenges in algorithm testing</vt:lpstr>
      <vt:lpstr>Online Algorithms</vt:lpstr>
      <vt:lpstr>Online Algorithms</vt:lpstr>
      <vt:lpstr>Online Algorithms</vt:lpstr>
      <vt:lpstr>Online Algorithms</vt:lpstr>
      <vt:lpstr>Why CS at Durham ?</vt:lpstr>
      <vt:lpstr>Why CS at Durham ?</vt:lpstr>
      <vt:lpstr>Why CS at Durham ?</vt:lpstr>
      <vt:lpstr>Job examples</vt:lpstr>
      <vt:lpstr>Job examples</vt:lpstr>
      <vt:lpstr>Job examples</vt:lpstr>
      <vt:lpstr>Hawk-Eye: a story of success</vt:lpstr>
      <vt:lpstr>Durham CS graduates get great jobs</vt:lpstr>
      <vt:lpstr>Durham CS graduates get great jobs</vt:lpstr>
      <vt:lpstr>Durham CS graduates get great jobs</vt:lpstr>
      <vt:lpstr>Durham CS graduates get great jobs</vt:lpstr>
      <vt:lpstr>Durham CS graduates get great jobs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*</dc:creator>
  <cp:lastModifiedBy>George</cp:lastModifiedBy>
  <cp:revision>237</cp:revision>
  <dcterms:created xsi:type="dcterms:W3CDTF">2011-09-15T00:50:43Z</dcterms:created>
  <dcterms:modified xsi:type="dcterms:W3CDTF">2014-11-10T19:45:55Z</dcterms:modified>
</cp:coreProperties>
</file>